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56" r:id="rId3"/>
    <p:sldId id="257" r:id="rId4"/>
    <p:sldId id="258" r:id="rId5"/>
    <p:sldId id="259" r:id="rId6"/>
    <p:sldId id="260" r:id="rId7"/>
    <p:sldId id="269" r:id="rId8"/>
    <p:sldId id="270" r:id="rId9"/>
    <p:sldId id="271" r:id="rId10"/>
    <p:sldId id="272" r:id="rId11"/>
    <p:sldId id="273" r:id="rId12"/>
    <p:sldId id="274" r:id="rId13"/>
    <p:sldId id="261" r:id="rId14"/>
    <p:sldId id="263" r:id="rId15"/>
    <p:sldId id="262" r:id="rId1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657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690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5746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099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76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80344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9190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14075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720005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333873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2034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3748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883143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89867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601646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18819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275754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8346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003631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979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9518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5396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79639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7959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52070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821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4492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9696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C912240-4207-4ABC-B93C-845687B35D96}" type="datetimeFigureOut">
              <a:rPr lang="es-AR" smtClean="0"/>
              <a:t>2/10/2019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CCE0290-E9BF-4F68-8D00-2FEB9A15AAE9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015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1.bp.blogspot.com/-Rpf541CPgLI/XVsYwkCntMI/AAAAAAABQVs/CczxCTWmrmgrtmr_WtPoQH6lWCEsf1XsQCLcBGAs/s1600/VII%2BEncuentro%2BNacional%2Bde%2BCatalogadores%2Ben%2Bla%2BBNMM-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6" t="20105" r="9970" b="18540"/>
          <a:stretch/>
        </p:blipFill>
        <p:spPr bwMode="auto">
          <a:xfrm>
            <a:off x="4438976" y="-61443"/>
            <a:ext cx="1625092" cy="82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Resultado de imagen para &quot;VII Encuentro Nacional de Catalogadores&quot; âActualidad y perspectivas de los servicios tÃ©cnicos en la Argentinaâ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1030" name="Picture 6" descr="Biblioteca Nacional Mariano Moreno (BNMM) de la RepÃºblica Argentin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7" t="20164" r="6549" b="21718"/>
          <a:stretch/>
        </p:blipFill>
        <p:spPr bwMode="auto">
          <a:xfrm>
            <a:off x="936207" y="0"/>
            <a:ext cx="1109628" cy="76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/>
          <p:nvPr/>
        </p:nvPicPr>
        <p:blipFill>
          <a:blip r:embed="rId4"/>
          <a:stretch/>
        </p:blipFill>
        <p:spPr>
          <a:xfrm>
            <a:off x="7856711" y="39740"/>
            <a:ext cx="600498" cy="823059"/>
          </a:xfrm>
          <a:prstGeom prst="rect">
            <a:avLst/>
          </a:prstGeom>
          <a:ln>
            <a:noFill/>
          </a:ln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326" y="34651"/>
            <a:ext cx="2541410" cy="714773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595458" y="1258681"/>
            <a:ext cx="86780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es-AR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investigación sobre análisis documental en las bibliotecas públicas y populares de ciudades del Gran Resistencia </a:t>
            </a:r>
            <a:endParaRPr lang="es-AR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0" y="3263877"/>
            <a:ext cx="12191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Aníbal </a:t>
            </a:r>
            <a:r>
              <a:rPr lang="es-A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Salvador </a:t>
            </a:r>
            <a:r>
              <a:rPr lang="es-A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Bejarano</a:t>
            </a:r>
          </a:p>
          <a:p>
            <a:pPr algn="ctr"/>
            <a:r>
              <a:rPr lang="es-A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Ángela </a:t>
            </a:r>
            <a:r>
              <a:rPr lang="es-AR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Itatí</a:t>
            </a:r>
            <a:r>
              <a:rPr lang="es-A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Gauna</a:t>
            </a:r>
            <a:endParaRPr lang="es-A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A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Hugo </a:t>
            </a:r>
            <a:r>
              <a:rPr lang="es-A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Raúl </a:t>
            </a:r>
            <a:r>
              <a:rPr lang="es-A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Robledo</a:t>
            </a:r>
          </a:p>
          <a:p>
            <a:pPr algn="ctr"/>
            <a:r>
              <a:rPr lang="es-A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María </a:t>
            </a:r>
            <a:r>
              <a:rPr lang="es-A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Carmen </a:t>
            </a:r>
            <a:r>
              <a:rPr lang="es-A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Monzón</a:t>
            </a:r>
          </a:p>
          <a:p>
            <a:pPr algn="ctr"/>
            <a:r>
              <a:rPr lang="es-A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Viviana </a:t>
            </a:r>
            <a:r>
              <a:rPr lang="es-A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Lorena </a:t>
            </a:r>
            <a:r>
              <a:rPr lang="es-A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Larrañaga</a:t>
            </a:r>
          </a:p>
          <a:p>
            <a:pPr algn="ctr"/>
            <a:r>
              <a:rPr lang="es-A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Johanna </a:t>
            </a:r>
            <a:r>
              <a:rPr lang="es-A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María Clara </a:t>
            </a:r>
            <a:r>
              <a:rPr lang="es-A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Ávalos</a:t>
            </a:r>
            <a:endParaRPr lang="es-A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0" y="5877636"/>
            <a:ext cx="12192000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es-A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Ciencias de la Información. </a:t>
            </a:r>
          </a:p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es-A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Facultad de Humanidades de la Universidad Nacional del Nordeste </a:t>
            </a:r>
          </a:p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es-A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Heras 727 – C.P. 3500 – Resistencia – Provincia de Chaco – Argentina </a:t>
            </a:r>
            <a:endParaRPr lang="es-A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369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866030" y="1393540"/>
            <a:ext cx="89256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 smtClean="0"/>
              <a:t>PI 11H020 </a:t>
            </a:r>
            <a:r>
              <a:rPr lang="es-AR" sz="3200" b="1" dirty="0" smtClean="0"/>
              <a:t>- CONTINUIDAD</a:t>
            </a:r>
          </a:p>
          <a:p>
            <a:pPr algn="just"/>
            <a:endParaRPr lang="es-AR" sz="32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2716662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La mirada sobre los profesionales y la formación.</a:t>
            </a:r>
            <a:endParaRPr lang="es-AR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677233" y="4610566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La vinculación interdisciplinaria.</a:t>
            </a:r>
            <a:endParaRPr lang="es-AR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101755" y="545911"/>
            <a:ext cx="53772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Los hallazgos </a:t>
            </a:r>
            <a:r>
              <a:rPr lang="es-AR" sz="2400" b="1" dirty="0" smtClean="0"/>
              <a:t>(2)</a:t>
            </a:r>
            <a:r>
              <a:rPr lang="es-AR" sz="2400" b="1" dirty="0" smtClean="0"/>
              <a:t> </a:t>
            </a:r>
            <a:endParaRPr lang="es-AR" sz="4000" b="1" dirty="0"/>
          </a:p>
        </p:txBody>
      </p:sp>
    </p:spTree>
    <p:extLst>
      <p:ext uri="{BB962C8B-B14F-4D97-AF65-F5344CB8AC3E}">
        <p14:creationId xmlns:p14="http://schemas.microsoft.com/office/powerpoint/2010/main" val="392224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866030" y="1393540"/>
            <a:ext cx="8925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 smtClean="0"/>
              <a:t>PI 11H020</a:t>
            </a:r>
            <a:endParaRPr lang="es-AR" sz="32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2716662"/>
            <a:ext cx="8925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La mirada sobre las instituciones y sus prácticas en una cobertura geográfica mayor.</a:t>
            </a:r>
            <a:endParaRPr lang="es-AR" sz="2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677232" y="5461391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Se inicia el estudio de las problemáticas</a:t>
            </a:r>
            <a:endParaRPr lang="es-AR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677232" y="4304470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Se amplió el tipo de biblioteca a estudiar.</a:t>
            </a:r>
            <a:endParaRPr lang="es-AR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101754" y="545911"/>
            <a:ext cx="4394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Los hallazgos</a:t>
            </a:r>
            <a:r>
              <a:rPr lang="es-AR" sz="4000" b="1" dirty="0">
                <a:solidFill>
                  <a:prstClr val="black"/>
                </a:solidFill>
              </a:rPr>
              <a:t> </a:t>
            </a:r>
            <a:r>
              <a:rPr lang="es-AR" sz="2400" b="1" dirty="0" smtClean="0">
                <a:solidFill>
                  <a:prstClr val="black"/>
                </a:solidFill>
              </a:rPr>
              <a:t>(3) </a:t>
            </a:r>
            <a:endParaRPr lang="es-AR" sz="4000" b="1" dirty="0"/>
          </a:p>
        </p:txBody>
      </p:sp>
    </p:spTree>
    <p:extLst>
      <p:ext uri="{BB962C8B-B14F-4D97-AF65-F5344CB8AC3E}">
        <p14:creationId xmlns:p14="http://schemas.microsoft.com/office/powerpoint/2010/main" val="172593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54591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Las dinámicas de trabajo</a:t>
            </a:r>
            <a:endParaRPr lang="es-AR" sz="4000" b="1" dirty="0"/>
          </a:p>
        </p:txBody>
      </p:sp>
      <p:sp>
        <p:nvSpPr>
          <p:cNvPr id="3" name="Rectángulo 2"/>
          <p:cNvSpPr/>
          <p:nvPr/>
        </p:nvSpPr>
        <p:spPr>
          <a:xfrm>
            <a:off x="2429302" y="2754478"/>
            <a:ext cx="93623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 smtClean="0"/>
              <a:t>Integración de asignaturas de distintas áreas.</a:t>
            </a:r>
            <a:endParaRPr lang="es-AR" sz="2800" dirty="0"/>
          </a:p>
        </p:txBody>
      </p:sp>
      <p:sp>
        <p:nvSpPr>
          <p:cNvPr id="5" name="Rectángulo 4"/>
          <p:cNvSpPr/>
          <p:nvPr/>
        </p:nvSpPr>
        <p:spPr>
          <a:xfrm>
            <a:off x="2431574" y="3807641"/>
            <a:ext cx="93623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 smtClean="0"/>
              <a:t>Articulación con proyectos de extensión.</a:t>
            </a:r>
            <a:endParaRPr lang="es-AR" sz="2800" dirty="0"/>
          </a:p>
        </p:txBody>
      </p:sp>
      <p:sp>
        <p:nvSpPr>
          <p:cNvPr id="6" name="Rectángulo 5"/>
          <p:cNvSpPr/>
          <p:nvPr/>
        </p:nvSpPr>
        <p:spPr>
          <a:xfrm>
            <a:off x="2433846" y="4724322"/>
            <a:ext cx="93623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 smtClean="0"/>
              <a:t>La participación de los estudiantes.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39087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54591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Los resultados</a:t>
            </a:r>
            <a:endParaRPr lang="es-AR" sz="4000" b="1" dirty="0"/>
          </a:p>
        </p:txBody>
      </p:sp>
      <p:sp>
        <p:nvSpPr>
          <p:cNvPr id="3" name="Rectángulo 2"/>
          <p:cNvSpPr/>
          <p:nvPr/>
        </p:nvSpPr>
        <p:spPr>
          <a:xfrm>
            <a:off x="2265528" y="1937895"/>
            <a:ext cx="93623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 smtClean="0"/>
              <a:t>Difusión en congresos, reuniones</a:t>
            </a:r>
            <a:r>
              <a:rPr lang="es-AR" sz="2800" dirty="0"/>
              <a:t> </a:t>
            </a:r>
            <a:r>
              <a:rPr lang="es-AR" sz="2800" dirty="0" smtClean="0"/>
              <a:t>y encuentros.</a:t>
            </a:r>
            <a:endParaRPr lang="es-AR" sz="2800" dirty="0"/>
          </a:p>
        </p:txBody>
      </p:sp>
      <p:sp>
        <p:nvSpPr>
          <p:cNvPr id="4" name="Rectángulo 3"/>
          <p:cNvSpPr/>
          <p:nvPr/>
        </p:nvSpPr>
        <p:spPr>
          <a:xfrm>
            <a:off x="2267798" y="3275377"/>
            <a:ext cx="93623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 smtClean="0"/>
              <a:t>Insumo hacia el interior de las cátedras.</a:t>
            </a:r>
            <a:endParaRPr lang="es-AR" sz="2800" dirty="0"/>
          </a:p>
        </p:txBody>
      </p:sp>
      <p:sp>
        <p:nvSpPr>
          <p:cNvPr id="5" name="Rectángulo 4"/>
          <p:cNvSpPr/>
          <p:nvPr/>
        </p:nvSpPr>
        <p:spPr>
          <a:xfrm>
            <a:off x="2270070" y="4342182"/>
            <a:ext cx="93623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dirty="0" smtClean="0"/>
              <a:t>Insumo para la reforma curricular.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50623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ucha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710" y="1717869"/>
            <a:ext cx="7999528" cy="1612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gracia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710" y="3819623"/>
            <a:ext cx="7999528" cy="169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38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54591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Propósito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74961" y="1869743"/>
            <a:ext cx="89256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AR" sz="2800" dirty="0" smtClean="0"/>
              <a:t>Presentar la </a:t>
            </a:r>
            <a:r>
              <a:rPr lang="es-AR" sz="2800" dirty="0"/>
              <a:t>revisión </a:t>
            </a:r>
            <a:r>
              <a:rPr lang="es-AR" sz="2800" dirty="0" smtClean="0"/>
              <a:t>de los </a:t>
            </a:r>
            <a:r>
              <a:rPr lang="es-AR" sz="2800" dirty="0"/>
              <a:t>procesos de investigación sobre análisis documental realizados por el Departamento de Ciencias de la Información de la UNNE en el período </a:t>
            </a:r>
            <a:r>
              <a:rPr lang="es-AR" sz="2800" dirty="0" smtClean="0"/>
              <a:t>2011-2019.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33835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54591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El contexto de la investigación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74961" y="1856096"/>
            <a:ext cx="8925635" cy="656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AR" sz="2800" dirty="0" smtClean="0"/>
              <a:t>La Licenciatura en Ciencias de la Información. </a:t>
            </a:r>
            <a:endParaRPr lang="es-AR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2841023"/>
            <a:ext cx="8925635" cy="656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AR" sz="2800" dirty="0" smtClean="0"/>
              <a:t>El Departamento de Ciencias de la Información. </a:t>
            </a:r>
            <a:endParaRPr lang="es-AR" sz="2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677233" y="3878250"/>
            <a:ext cx="8925635" cy="1303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AR" sz="2800" dirty="0" smtClean="0"/>
              <a:t>La formación de profesionales con mirada regional.</a:t>
            </a:r>
            <a:endParaRPr lang="es-AR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679505" y="5600147"/>
            <a:ext cx="89256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AR" sz="2800" dirty="0" smtClean="0"/>
              <a:t>Las demandas del medio a la formación. 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644351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272951"/>
            <a:ext cx="96899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Las motivaciones de los P.I. sobre análisis documental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74961" y="1856096"/>
            <a:ext cx="8925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Los planteamientos de los alumnos </a:t>
            </a:r>
            <a:r>
              <a:rPr lang="es-AR" sz="2800" dirty="0"/>
              <a:t>s</a:t>
            </a:r>
            <a:r>
              <a:rPr lang="es-AR" sz="2800" dirty="0" smtClean="0"/>
              <a:t>obre la formación a partir de las prácticas.</a:t>
            </a:r>
            <a:endParaRPr lang="es-AR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3250452"/>
            <a:ext cx="8925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El conocimiento de realidades particulares de las bibliotecas.</a:t>
            </a:r>
            <a:endParaRPr lang="es-AR" sz="2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679505" y="4672100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Los trabajos de tesinas.</a:t>
            </a:r>
            <a:endParaRPr lang="es-AR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679505" y="5763919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Los vacíos en el conocimiento de la realidad.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42976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54591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Los P.I. sobre análisis documental</a:t>
            </a:r>
            <a:r>
              <a:rPr lang="es-AR" sz="2400" b="1" dirty="0" smtClean="0"/>
              <a:t> (1)</a:t>
            </a:r>
            <a:endParaRPr lang="es-AR" sz="40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90880" y="1953910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Nuestra realidad frente a la investigación.</a:t>
            </a:r>
            <a:endParaRPr lang="es-AR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2977492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La organización del equipo.</a:t>
            </a:r>
            <a:endParaRPr lang="es-AR" sz="2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677233" y="3932843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El principal antecedente motivacional.</a:t>
            </a:r>
            <a:endParaRPr lang="es-AR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677233" y="5024669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La formulación del proyecto.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41000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54591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Los P.I. sobre análisis documental</a:t>
            </a:r>
            <a:r>
              <a:rPr lang="es-AR" sz="2800" b="1" dirty="0" smtClean="0"/>
              <a:t> </a:t>
            </a:r>
            <a:r>
              <a:rPr lang="es-AR" sz="2400" b="1" dirty="0" smtClean="0"/>
              <a:t>(2)</a:t>
            </a:r>
            <a:endParaRPr lang="es-AR" sz="36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90880" y="1953910"/>
            <a:ext cx="8925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 smtClean="0"/>
              <a:t>PI 11H020</a:t>
            </a:r>
            <a:endParaRPr lang="es-AR" sz="32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2977492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Período: 2012 - 2015</a:t>
            </a:r>
            <a:endParaRPr lang="es-AR" sz="2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677233" y="3932843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Director: Aldo Oscar </a:t>
            </a:r>
            <a:r>
              <a:rPr lang="es-AR" sz="2800" dirty="0" err="1" smtClean="0"/>
              <a:t>Valesini</a:t>
            </a:r>
            <a:r>
              <a:rPr lang="es-AR" sz="2800" dirty="0" smtClean="0"/>
              <a:t> </a:t>
            </a:r>
            <a:r>
              <a:rPr lang="es-AR" sz="1400" dirty="0" smtClean="0"/>
              <a:t>(Q.E.P.D.)</a:t>
            </a:r>
            <a:endParaRPr lang="es-AR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677233" y="5024669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Sub Director: Aníbal Salvador Bejarano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02902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54591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Los P.I. sobre análisis documental</a:t>
            </a:r>
            <a:r>
              <a:rPr lang="es-AR" sz="2800" b="1" dirty="0" smtClean="0"/>
              <a:t> </a:t>
            </a:r>
            <a:r>
              <a:rPr lang="es-AR" sz="2400" b="1" dirty="0" smtClean="0"/>
              <a:t>(3)</a:t>
            </a:r>
            <a:endParaRPr lang="es-AR" sz="36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90880" y="1953910"/>
            <a:ext cx="8925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 smtClean="0"/>
              <a:t>PI 11H020 - CONTINUIDAD</a:t>
            </a:r>
            <a:endParaRPr lang="es-AR" sz="32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2977492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Período: 2016 - 2017</a:t>
            </a:r>
            <a:endParaRPr lang="es-AR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677232" y="4000770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A cargo de: Aníbal Salvador Bejarano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5233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01755" y="545911"/>
            <a:ext cx="968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Los P.I. sobre análisis documental</a:t>
            </a:r>
            <a:r>
              <a:rPr lang="es-AR" sz="2800" b="1" dirty="0" smtClean="0"/>
              <a:t> </a:t>
            </a:r>
            <a:r>
              <a:rPr lang="es-AR" sz="2400" b="1" dirty="0" smtClean="0"/>
              <a:t>(4)</a:t>
            </a:r>
            <a:endParaRPr lang="es-AR" sz="36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690880" y="1953910"/>
            <a:ext cx="8925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 smtClean="0"/>
              <a:t>PI 17H019</a:t>
            </a:r>
            <a:endParaRPr lang="es-AR" sz="32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2977492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Período: 2018 - 2021</a:t>
            </a:r>
            <a:endParaRPr lang="es-AR" sz="2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677233" y="3932843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Director: Ricardo Lombardo</a:t>
            </a:r>
            <a:endParaRPr lang="es-AR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677233" y="5024669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Sub Director: Aníbal Salvador Bejarano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96092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866030" y="1393540"/>
            <a:ext cx="8925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3200" b="1" dirty="0" smtClean="0"/>
              <a:t>PI 11H020</a:t>
            </a:r>
            <a:endParaRPr lang="es-AR" sz="32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2677233" y="2716662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La mirada sobre las instituciones y sus prácticas.</a:t>
            </a:r>
            <a:endParaRPr lang="es-AR" sz="2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677233" y="5147492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La reconstrucción histórica.</a:t>
            </a:r>
            <a:endParaRPr lang="es-AR" sz="28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677233" y="3791697"/>
            <a:ext cx="8925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Construcción de un protocolo de análisis institucional</a:t>
            </a:r>
            <a:endParaRPr lang="es-AR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101755" y="545911"/>
            <a:ext cx="3998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b="1" dirty="0" smtClean="0"/>
              <a:t>Los hallazgos</a:t>
            </a:r>
            <a:r>
              <a:rPr lang="es-AR" sz="2000" b="1" dirty="0" smtClean="0"/>
              <a:t> (1)</a:t>
            </a:r>
            <a:endParaRPr lang="es-AR" sz="40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2679505" y="6132406"/>
            <a:ext cx="892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800" dirty="0" smtClean="0"/>
              <a:t>La identificación de problemáticas.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51144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429</Words>
  <Application>Microsoft Office PowerPoint</Application>
  <PresentationFormat>Panorámica</PresentationFormat>
  <Paragraphs>64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Calibri</vt:lpstr>
      <vt:lpstr>Century Gothic</vt:lpstr>
      <vt:lpstr>Franklin Gothic Book</vt:lpstr>
      <vt:lpstr>Times New Roman</vt:lpstr>
      <vt:lpstr>Wingdings 3</vt:lpstr>
      <vt:lpstr>Espiral</vt:lpstr>
      <vt:lpstr>Crop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Aníbal Bejarano</dc:creator>
  <cp:lastModifiedBy>Aníbal Bejarano</cp:lastModifiedBy>
  <cp:revision>19</cp:revision>
  <dcterms:created xsi:type="dcterms:W3CDTF">2019-10-02T21:22:43Z</dcterms:created>
  <dcterms:modified xsi:type="dcterms:W3CDTF">2019-10-03T01:06:24Z</dcterms:modified>
</cp:coreProperties>
</file>